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68" r:id="rId9"/>
    <p:sldId id="272" r:id="rId10"/>
    <p:sldId id="364" r:id="rId11"/>
    <p:sldId id="391" r:id="rId12"/>
    <p:sldId id="269" r:id="rId13"/>
    <p:sldId id="419" r:id="rId14"/>
    <p:sldId id="418" r:id="rId15"/>
    <p:sldId id="279" r:id="rId16"/>
    <p:sldId id="284" r:id="rId17"/>
    <p:sldId id="446" r:id="rId18"/>
    <p:sldId id="280" r:id="rId19"/>
    <p:sldId id="473" r:id="rId20"/>
    <p:sldId id="447" r:id="rId21"/>
    <p:sldId id="314" r:id="rId22"/>
    <p:sldId id="448" r:id="rId23"/>
    <p:sldId id="315" r:id="rId24"/>
    <p:sldId id="316" r:id="rId25"/>
    <p:sldId id="449" r:id="rId26"/>
    <p:sldId id="332" r:id="rId27"/>
    <p:sldId id="495" r:id="rId28"/>
    <p:sldId id="352" r:id="rId29"/>
    <p:sldId id="282" r:id="rId30"/>
    <p:sldId id="301" r:id="rId31"/>
    <p:sldId id="283" r:id="rId32"/>
    <p:sldId id="323" r:id="rId33"/>
    <p:sldId id="350" r:id="rId34"/>
    <p:sldId id="322" r:id="rId35"/>
    <p:sldId id="319" r:id="rId36"/>
    <p:sldId id="318" r:id="rId37"/>
    <p:sldId id="320" r:id="rId38"/>
    <p:sldId id="469" r:id="rId39"/>
    <p:sldId id="470" r:id="rId40"/>
    <p:sldId id="471" r:id="rId41"/>
    <p:sldId id="47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BC0"/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089"/>
        <p:guide pos="28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Other target: confidentiality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Devices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Two NI 2920 and  two Ettus Research USRP2s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Receiver-Sender Pairs called links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Sniffer</a:t>
            </a:r>
            <a:endParaRPr lang="x-none" altLang="de-DE"/>
          </a:p>
          <a:p>
            <a:pPr marL="228600" lvl="0" indent="-228600">
              <a:buAutoNum type="arabicPeriod"/>
            </a:pPr>
            <a:r>
              <a:rPr lang="x-none" altLang="de-DE">
                <a:sym typeface="+mn-ea"/>
              </a:rPr>
              <a:t>Measurement Script system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File Management: Config files, Log files</a:t>
            </a:r>
            <a:endParaRPr lang="x-none" altLang="de-DE"/>
          </a:p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33447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Cantarell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Cantarell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>
                <a:latin typeface="Cantarell" charset="0"/>
              </a:rPr>
              <a:t>Bachelor Thesis Talk</a:t>
            </a:r>
            <a:endParaRPr lang="x-none" altLang="en-US">
              <a:latin typeface="Cantarell" charset="0"/>
            </a:endParaRPr>
          </a:p>
          <a:p>
            <a:pPr algn="r"/>
            <a:r>
              <a:rPr lang="x-none" altLang="en-US">
                <a:latin typeface="Cantarell" charset="0"/>
              </a:rPr>
              <a:t>Alexander Pastor - December 18</a:t>
            </a:r>
            <a:r>
              <a:rPr lang="x-none" altLang="en-US" baseline="30000">
                <a:latin typeface="Cantarell" charset="0"/>
              </a:rPr>
              <a:t>th</a:t>
            </a:r>
            <a:r>
              <a:rPr lang="x-none" altLang="en-US">
                <a:latin typeface="Cantarell" charset="0"/>
              </a:rPr>
              <a:t>, 2017</a:t>
            </a:r>
            <a:endParaRPr lang="x-none" altLang="en-US">
              <a:latin typeface="Cantarell" charset="0"/>
            </a:endParaRPr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945" y="4457700"/>
            <a:ext cx="1353185" cy="21240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870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30" name="Group 29"/>
          <p:cNvGrpSpPr/>
          <p:nvPr/>
        </p:nvGrpSpPr>
        <p:grpSpPr>
          <a:xfrm>
            <a:off x="130810" y="4177030"/>
            <a:ext cx="8923020" cy="1992630"/>
            <a:chOff x="443" y="5957"/>
            <a:chExt cx="13049" cy="2914"/>
          </a:xfrm>
        </p:grpSpPr>
        <p:pic>
          <p:nvPicPr>
            <p:cNvPr id="6" name="Picture 5" descr="throughput_cd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3" y="5957"/>
              <a:ext cx="8742" cy="291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387" y="6900"/>
              <a:ext cx="2993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cs typeface="8514fix" charset="0"/>
                </a:rPr>
                <a:t>⇒</a:t>
              </a:r>
              <a:r>
                <a:rPr lang="x-none" altLang="de-DE">
                  <a:latin typeface="Segoe UI" charset="0"/>
                  <a:ea typeface="Segoe UI" charset="0"/>
                </a:rPr>
                <a:t> 0 throughput.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3" name="Left Arrow 12"/>
            <p:cNvSpPr/>
            <p:nvPr/>
          </p:nvSpPr>
          <p:spPr>
            <a:xfrm rot="900000">
              <a:off x="8770" y="7623"/>
              <a:ext cx="1765" cy="229"/>
            </a:xfrm>
            <a:prstGeom prst="leftArrow">
              <a:avLst>
                <a:gd name="adj1" fmla="val 61771"/>
                <a:gd name="adj2" fmla="val 50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64" y="7635"/>
              <a:ext cx="3128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max. </a:t>
              </a:r>
              <a:r>
                <a:rPr lang="x-none" altLang="de-DE">
                  <a:latin typeface="8514fix" charset="0"/>
                  <a:ea typeface="Segoe UI" charset="0"/>
                </a:rPr>
                <a:t>≈ </a:t>
              </a:r>
              <a:r>
                <a:rPr lang="x-none" altLang="de-DE">
                  <a:latin typeface="Segoe UI" charset="0"/>
                  <a:ea typeface="Segoe UI" charset="0"/>
                </a:rPr>
                <a:t>135 kbps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30810" y="1712595"/>
            <a:ext cx="8872220" cy="2086610"/>
            <a:chOff x="476" y="2696"/>
            <a:chExt cx="11235" cy="2642"/>
          </a:xfrm>
        </p:grpSpPr>
        <p:pic>
          <p:nvPicPr>
            <p:cNvPr id="4" name="Picture 3" descr="smoothed_channel_energy_level_4_line_char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" y="2696"/>
              <a:ext cx="7807" cy="264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84" y="3396"/>
              <a:ext cx="1622" cy="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collisions!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418" y="4756"/>
              <a:ext cx="1033" cy="16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5" name="Left Arrow 14"/>
            <p:cNvSpPr/>
            <p:nvPr/>
          </p:nvSpPr>
          <p:spPr>
            <a:xfrm rot="21240000">
              <a:off x="6540" y="4589"/>
              <a:ext cx="2362" cy="194"/>
            </a:xfrm>
            <a:prstGeom prst="leftArrow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162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07" y="4313"/>
              <a:ext cx="2904" cy="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timeout 200ms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34185"/>
            <a:ext cx="8414385" cy="2702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35" y="4436745"/>
            <a:ext cx="8931910" cy="391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</a:t>
            </a: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(high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95429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Few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Mediocore, </a:t>
            </a:r>
            <a:endParaRPr lang="x-none" altLang="de-DE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r>
              <a:rPr lang="x-none" altLang="de-DE">
                <a:latin typeface="Segoe UI" charset="0"/>
                <a:ea typeface="Segoe UI" charset="0"/>
              </a:rPr>
              <a:t>     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28210" y="4585970"/>
            <a:ext cx="4037330" cy="1836420"/>
            <a:chOff x="7473" y="7128"/>
            <a:chExt cx="6358" cy="2892"/>
          </a:xfrm>
        </p:grpSpPr>
        <p:sp>
          <p:nvSpPr>
            <p:cNvPr id="4" name="TextBox 3"/>
            <p:cNvSpPr txBox="1"/>
            <p:nvPr/>
          </p:nvSpPr>
          <p:spPr>
            <a:xfrm>
              <a:off x="9241" y="7767"/>
              <a:ext cx="4564" cy="34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pic>
          <p:nvPicPr>
            <p:cNvPr id="13" name="Picture 12" descr="Picture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" y="7128"/>
              <a:ext cx="6358" cy="28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35" y="3316870"/>
            <a:ext cx="5346000" cy="2970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569720"/>
            <a:ext cx="5240020" cy="17468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670" y="1631950"/>
            <a:ext cx="2820035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Sniffer energy plot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distinct power levels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long idle periods due to backoff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negative impact on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4" name="TextBox 3"/>
          <p:cNvSpPr txBox="1"/>
          <p:nvPr/>
        </p:nvSpPr>
        <p:spPr>
          <a:xfrm>
            <a:off x="5645150" y="4037965"/>
            <a:ext cx="33528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Logical channel occupation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401BC0"/>
                </a:solidFill>
                <a:latin typeface="Segoe UI" charset="0"/>
                <a:ea typeface="Segoe UI" charset="0"/>
              </a:rPr>
              <a:t>data frames transmitter POV</a:t>
            </a:r>
            <a:endParaRPr lang="x-none" altLang="de-DE">
              <a:solidFill>
                <a:srgbClr val="401BC0"/>
              </a:solidFill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FF0000"/>
                </a:solidFill>
                <a:latin typeface="Segoe UI" charset="0"/>
                <a:ea typeface="Segoe UI" charset="0"/>
              </a:rPr>
              <a:t>ack frames receiver POV</a:t>
            </a:r>
            <a:endParaRPr lang="x-none" altLang="de-DE">
              <a:solidFill>
                <a:srgbClr val="FF0000"/>
              </a:solidFill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7" name="Left Arrow 6"/>
          <p:cNvSpPr/>
          <p:nvPr/>
        </p:nvSpPr>
        <p:spPr>
          <a:xfrm rot="19800000">
            <a:off x="4483735" y="2809240"/>
            <a:ext cx="1442720" cy="156845"/>
          </a:xfrm>
          <a:prstGeom prst="leftArrow">
            <a:avLst>
              <a:gd name="adj1" fmla="val 617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6" name="Rectangle 15"/>
          <p:cNvSpPr/>
          <p:nvPr/>
        </p:nvSpPr>
        <p:spPr>
          <a:xfrm>
            <a:off x="2433320" y="2459355"/>
            <a:ext cx="241300" cy="2040255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7" name="Rectangle 16"/>
          <p:cNvSpPr/>
          <p:nvPr/>
        </p:nvSpPr>
        <p:spPr>
          <a:xfrm>
            <a:off x="4102735" y="2459355"/>
            <a:ext cx="241300" cy="2040255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780540"/>
            <a:ext cx="8086090" cy="22999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2760" y="4361180"/>
            <a:ext cx="705929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Baseline throughput only about a third of ALOHA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Coexistence throughput roughly halves compared to baseline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(low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High,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52035" y="4585970"/>
            <a:ext cx="4037330" cy="1836420"/>
            <a:chOff x="7473" y="7128"/>
            <a:chExt cx="6358" cy="2892"/>
          </a:xfrm>
        </p:grpSpPr>
        <p:sp>
          <p:nvSpPr>
            <p:cNvPr id="4" name="TextBox 3"/>
            <p:cNvSpPr txBox="1"/>
            <p:nvPr/>
          </p:nvSpPr>
          <p:spPr>
            <a:xfrm>
              <a:off x="9241" y="7767"/>
              <a:ext cx="4564" cy="34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pic>
          <p:nvPicPr>
            <p:cNvPr id="13" name="Picture 12" descr="Picture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" y="7128"/>
              <a:ext cx="6358" cy="28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49425"/>
            <a:ext cx="5812155" cy="2066290"/>
          </a:xfrm>
          <a:prstGeom prst="rect">
            <a:avLst/>
          </a:prstGeom>
        </p:spPr>
      </p:pic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" y="3914140"/>
            <a:ext cx="5901690" cy="2098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4415" y="1856740"/>
            <a:ext cx="246062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Types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"granularity type"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"1-persistent type"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0460" y="3971925"/>
            <a:ext cx="2722880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Throughput expectations met!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80 kbps baseline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8514fix" charset="0"/>
                <a:ea typeface="Segoe UI" charset="0"/>
              </a:rPr>
              <a:t>≈</a:t>
            </a:r>
            <a:r>
              <a:rPr lang="x-none" altLang="de-DE">
                <a:latin typeface="Segoe UI" charset="0"/>
                <a:ea typeface="Segoe UI" charset="0"/>
              </a:rPr>
              <a:t> halves in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682115"/>
            <a:ext cx="8229600" cy="292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185" y="4715510"/>
            <a:ext cx="596455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55-60 s per 100 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close to ideal backoff duration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850890" y="5189855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8210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1-persistent CSMA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1-p CSMA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1-p CSMA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Lots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Very 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3937000"/>
            <a:ext cx="6697980" cy="2381885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9780000">
            <a:off x="1681480" y="512381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900" y="5022215"/>
            <a:ext cx="128079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high SINR versus low SINR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1619885"/>
            <a:ext cx="6517005" cy="23171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24150" y="3870325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 and Conclusions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966460" y="5594350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035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unsaturated ALOHA + CSMA/CA (high parameters)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1800000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unsaturated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interval T ~ exp(</a:t>
              </a:r>
              <a:r>
                <a:rPr lang="de-DE" altLang="en-US" sz="1500">
                  <a:cs typeface="Segoe UI" charset="0"/>
                  <a:sym typeface="+mn-ea"/>
                </a:rPr>
                <a:t>λ</a:t>
              </a:r>
              <a:r>
                <a:rPr lang="x-none" altLang="de-DE" sz="1500">
                  <a:latin typeface="Segoe UI" charset="0"/>
                  <a:ea typeface="Segoe UI" charset="0"/>
                  <a:cs typeface="8514fix" charset="0"/>
                  <a:sym typeface="+mn-ea"/>
                </a:rPr>
                <a:t>=</a:t>
              </a:r>
              <a:r>
                <a:rPr lang="x-none" altLang="de-DE" sz="1500">
                  <a:latin typeface="Segoe UI" charset="0"/>
                  <a:ea typeface="Segoe UI" charset="0"/>
                </a:rPr>
                <a:t>1/200ms)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693545"/>
            <a:ext cx="7876540" cy="28003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75840" y="4118610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3" name="Left Arrow 12"/>
          <p:cNvSpPr/>
          <p:nvPr/>
        </p:nvSpPr>
        <p:spPr>
          <a:xfrm rot="9780000">
            <a:off x="1200150" y="523176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1475" y="5001895"/>
            <a:ext cx="933450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LBT 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versus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no LBT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974715" y="5792470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035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2x CSMA/CA (high+low)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1800000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Few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Medium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Medium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684655"/>
            <a:ext cx="5978525" cy="2125345"/>
          </a:xfrm>
          <a:prstGeom prst="rect">
            <a:avLst/>
          </a:prstGeom>
        </p:spPr>
      </p:pic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3810000"/>
            <a:ext cx="7368540" cy="26200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83960" y="1812290"/>
            <a:ext cx="27146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(slot) duration decisive factor in channel share...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 and thus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Conclusions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585" y="1391920"/>
            <a:ext cx="75672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0215" y="33280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de-DE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4180" y="1391920"/>
            <a:ext cx="8250555" cy="4775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Even low loads of ALOHA have strong, negative impact on all other nodes within reach.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The LBT mechanism of CSMA/CA enables fair, (almost) collision-free traffic.</a:t>
            </a:r>
            <a:endParaRPr lang="x-none" altLang="de-DE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CSMA/CA parameters have a major impact on the performance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values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</a:t>
            </a:r>
            <a:r>
              <a:rPr lang="x-none" altLang="de-DE">
                <a:latin typeface="Segoe UI" charset="0"/>
                <a:ea typeface="Segoe UI" charset="0"/>
              </a:rPr>
              <a:t> excessive idle periods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values 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possibly </a:t>
            </a:r>
            <a:r>
              <a:rPr lang="x-none" altLang="de-DE">
                <a:latin typeface="Segoe UI" charset="0"/>
                <a:ea typeface="Segoe UI" charset="0"/>
              </a:rPr>
              <a:t>below system time granularity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SIFS = 0, BO = 0, DIFS </a:t>
            </a:r>
            <a:r>
              <a:rPr lang="x-none" altLang="de-DE">
                <a:latin typeface="8514fix" charset="0"/>
                <a:ea typeface="Segoe UI" charset="0"/>
              </a:rPr>
              <a:t>&gt;</a:t>
            </a:r>
            <a:r>
              <a:rPr lang="x-none" altLang="de-DE">
                <a:latin typeface="8514fix" charset="0"/>
                <a:ea typeface="Segoe UI" charset="0"/>
              </a:rPr>
              <a:t> </a:t>
            </a:r>
            <a:r>
              <a:rPr lang="x-none" altLang="de-DE">
                <a:latin typeface="Segoe UI" charset="0"/>
                <a:ea typeface="Segoe UI" charset="0"/>
              </a:rPr>
              <a:t>0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</a:t>
            </a:r>
            <a:r>
              <a:rPr lang="x-none" altLang="de-DE">
                <a:latin typeface="Segoe UI" charset="0"/>
                <a:ea typeface="Segoe UI" charset="0"/>
              </a:rPr>
              <a:t> 1-persistent CSMA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Backoff slot duration is the decisive factor in (our) transmission cycle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"Ideal" backoff would be t/n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  <a:p>
            <a:endParaRPr lang="x-none" altLang="de-DE"/>
          </a:p>
          <a:p>
            <a:endParaRPr lang="x-none" alt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5925" y="4565015"/>
            <a:ext cx="1742440" cy="18967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1905" y="503555"/>
            <a:ext cx="914019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Q&amp;A Time!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1831975"/>
            <a:ext cx="5240655" cy="37985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095" y="3813175"/>
            <a:ext cx="53975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Targetting: service availability and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data integrity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Example attack against S-MAC: Bogus SYNC packets to keep clusters awake 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971675"/>
            <a:ext cx="5405120" cy="184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5925" y="1971675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Denial of Sleep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5925" y="4991100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Interrogation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730" y="4991100"/>
            <a:ext cx="55860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Attacker: Repeated RTS to target neighborhood node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524885" y="2795270"/>
            <a:ext cx="5386070" cy="2587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  <a:sym typeface="+mn-ea"/>
              </a:rPr>
              <a:t>Demand for high transfer rates</a:t>
            </a:r>
            <a:endParaRPr lang="x-none" altLang="de-DE" sz="24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  <a:sym typeface="+mn-ea"/>
              </a:rPr>
              <a:t>Network Densification</a:t>
            </a:r>
            <a:endParaRPr lang="x-none" altLang="de-DE" sz="24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</a:rPr>
              <a:t>Intertechnological Coexistence</a:t>
            </a:r>
            <a:endParaRPr lang="x-none" altLang="de-DE" sz="2400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 sz="2400" b="1">
              <a:latin typeface="Segoe UI" charset="0"/>
              <a:ea typeface="Segoe UI" charset="0"/>
              <a:cs typeface="8514fix" charset="0"/>
              <a:sym typeface="+mn-ea"/>
            </a:endParaRPr>
          </a:p>
          <a:p>
            <a:pPr indent="0">
              <a:buFont typeface="Arial" charset="0"/>
              <a:buNone/>
            </a:pPr>
            <a:r>
              <a:rPr lang="de-DE" altLang="en-US" sz="2400" b="1">
                <a:latin typeface="Segoe UI" charset="0"/>
                <a:ea typeface="Segoe UI" charset="0"/>
                <a:cs typeface="8514fix" charset="0"/>
                <a:sym typeface="+mn-ea"/>
              </a:rPr>
              <a:t>⇒  </a:t>
            </a:r>
            <a:r>
              <a:rPr lang="x-none" altLang="de-DE" sz="2400" b="1">
                <a:latin typeface="Segoe UI" charset="0"/>
                <a:ea typeface="Segoe UI" charset="0"/>
                <a:cs typeface="8514fix" charset="0"/>
                <a:sym typeface="+mn-ea"/>
              </a:rPr>
              <a:t>Need to design good MAC protcols</a:t>
            </a:r>
            <a:endParaRPr lang="x-none" altLang="de-DE" sz="2400" b="1">
              <a:latin typeface="Segoe UI" charset="0"/>
              <a:ea typeface="Segoe UI" charset="0"/>
              <a:cs typeface="8514fix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csm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986915"/>
            <a:ext cx="9058910" cy="3423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Sniffer+Receiver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0" y="23329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3451225"/>
            <a:ext cx="5540375" cy="299466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608455"/>
            <a:ext cx="5391150" cy="1917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607820"/>
            <a:ext cx="6553200" cy="2329815"/>
          </a:xfrm>
          <a:prstGeom prst="rect">
            <a:avLst/>
          </a:prstGeom>
        </p:spPr>
      </p:pic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4174490"/>
            <a:ext cx="6553200" cy="2329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645920"/>
            <a:ext cx="6947535" cy="2470150"/>
          </a:xfrm>
          <a:prstGeom prst="rect">
            <a:avLst/>
          </a:prstGeom>
        </p:spPr>
      </p:pic>
      <p:pic>
        <p:nvPicPr>
          <p:cNvPr id="4" name="Picture 3" descr="throughput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4116070"/>
            <a:ext cx="6750685" cy="2400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5313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840" y="3797300"/>
            <a:ext cx="430974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Some 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Carrier Sensing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Thresholding</a:t>
            </a:r>
            <a:endParaRPr lang="x-none" altLang="de-DE" sz="1600" b="1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Random Backoff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</a:rPr>
              <a:t>CW Growth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Protocol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391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Handshaking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</a:t>
            </a:r>
            <a:r>
              <a:rPr lang="x-none" altLang="de-DE" sz="1600" b="1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056890" y="1748790"/>
            <a:ext cx="3248660" cy="1783715"/>
            <a:chOff x="4317" y="2754"/>
            <a:chExt cx="5116" cy="2809"/>
          </a:xfrm>
        </p:grpSpPr>
        <p:sp>
          <p:nvSpPr>
            <p:cNvPr id="13" name="Rounded Rectangle 12"/>
            <p:cNvSpPr/>
            <p:nvPr/>
          </p:nvSpPr>
          <p:spPr>
            <a:xfrm>
              <a:off x="8509" y="5103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61" y="5095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509" y="5111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461" y="5103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pic>
          <p:nvPicPr>
            <p:cNvPr id="4" name="Picture 3" descr="mac_classification_transparen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17" y="2754"/>
              <a:ext cx="5117" cy="2801"/>
            </a:xfrm>
            <a:prstGeom prst="rect">
              <a:avLst/>
            </a:prstGeom>
          </p:spPr>
        </p:pic>
      </p:grpSp>
      <p:sp>
        <p:nvSpPr>
          <p:cNvPr id="15" name="Left Arrow 14"/>
          <p:cNvSpPr/>
          <p:nvPr/>
        </p:nvSpPr>
        <p:spPr>
          <a:xfrm rot="60000">
            <a:off x="5715635" y="5376545"/>
            <a:ext cx="1316990" cy="156845"/>
          </a:xfrm>
          <a:prstGeom prst="leftArrow">
            <a:avLst>
              <a:gd name="adj1" fmla="val 61771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039610" y="5041900"/>
            <a:ext cx="1743075" cy="841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600">
                <a:latin typeface="Segoe UI" charset="0"/>
                <a:ea typeface="Segoe UI" charset="0"/>
              </a:rPr>
              <a:t>using size 1 =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Stop-and-Wait ARQ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05105" y="1216025"/>
            <a:ext cx="8731885" cy="3261360"/>
            <a:chOff x="378" y="5295"/>
            <a:chExt cx="13751" cy="5136"/>
          </a:xfrm>
        </p:grpSpPr>
        <p:pic>
          <p:nvPicPr>
            <p:cNvPr id="7" name="Picture 6" descr="measurement_setup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8" y="5295"/>
              <a:ext cx="5151" cy="5136"/>
            </a:xfrm>
            <a:prstGeom prst="rect">
              <a:avLst/>
            </a:prstGeom>
            <a:effectLst/>
          </p:spPr>
        </p:pic>
        <p:grpSp>
          <p:nvGrpSpPr>
            <p:cNvPr id="19" name="Group 18"/>
            <p:cNvGrpSpPr/>
            <p:nvPr/>
          </p:nvGrpSpPr>
          <p:grpSpPr>
            <a:xfrm>
              <a:off x="5763" y="6034"/>
              <a:ext cx="8367" cy="3939"/>
              <a:chOff x="5981" y="5716"/>
              <a:chExt cx="8367" cy="393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33" y="6896"/>
                <a:ext cx="1434" cy="1434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477" y="5716"/>
                <a:ext cx="2247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Transmitter 1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167" y="9073"/>
                <a:ext cx="1623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Receiver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256" y="5716"/>
                <a:ext cx="2247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Transmitter 2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2" name="Up-Down Arrow 11"/>
              <p:cNvSpPr/>
              <p:nvPr/>
            </p:nvSpPr>
            <p:spPr>
              <a:xfrm rot="19920000">
                <a:off x="8140" y="6161"/>
                <a:ext cx="388" cy="3098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algn="ctr"/>
                <a:endParaRPr lang="de-DE" altLang="en-US"/>
              </a:p>
            </p:txBody>
          </p:sp>
          <p:sp>
            <p:nvSpPr>
              <p:cNvPr id="14" name="Up-Down Arrow 13"/>
              <p:cNvSpPr/>
              <p:nvPr/>
            </p:nvSpPr>
            <p:spPr>
              <a:xfrm rot="1680000">
                <a:off x="11453" y="6161"/>
                <a:ext cx="388" cy="3098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algn="ctr"/>
                <a:endParaRPr lang="de-DE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981" y="7052"/>
                <a:ext cx="2414" cy="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>
                    <a:latin typeface="Segoe UI" charset="0"/>
                    <a:ea typeface="Segoe UI" charset="0"/>
                  </a:rPr>
                  <a:t>Protocol A</a:t>
                </a:r>
                <a:endParaRPr lang="x-none" altLang="de-DE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1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2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3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934" y="7052"/>
                <a:ext cx="2414" cy="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>
                    <a:latin typeface="Segoe UI" charset="0"/>
                    <a:ea typeface="Segoe UI" charset="0"/>
                  </a:rPr>
                  <a:t>Protocol B</a:t>
                </a:r>
                <a:endParaRPr lang="x-none" altLang="de-DE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1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2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3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4901565" y="5412105"/>
            <a:ext cx="320357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baseline vs.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" y="4688840"/>
            <a:ext cx="4266565" cy="1940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6330" y="4477385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SDR, GNU Radio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USRPs: 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NI 2920, Ettus Research USRP2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1059180"/>
            <a:ext cx="3932555" cy="5441315"/>
          </a:xfrm>
          <a:prstGeom prst="rect">
            <a:avLst/>
          </a:prstGeom>
          <a:effectLst/>
        </p:spPr>
      </p:pic>
      <p:pic>
        <p:nvPicPr>
          <p:cNvPr id="3" name="Picture 2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55" y="4099560"/>
            <a:ext cx="4477385" cy="204089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4394835" y="1361440"/>
            <a:ext cx="4457700" cy="2128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automated measurement procedure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modular design principle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file management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GNU Radio flowgraphs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data processing &amp; plotting</a:t>
            </a:r>
            <a:endParaRPr lang="de-DE" altLang="en-US" sz="22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Cat the logs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34510" y="4376420"/>
            <a:ext cx="387985" cy="386080"/>
            <a:chOff x="7761" y="6510"/>
            <a:chExt cx="611" cy="608"/>
          </a:xfrm>
        </p:grpSpPr>
        <p:sp>
          <p:nvSpPr>
            <p:cNvPr id="20" name="Oval 19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2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33875" y="3840480"/>
            <a:ext cx="387985" cy="386080"/>
            <a:chOff x="7761" y="6510"/>
            <a:chExt cx="611" cy="608"/>
          </a:xfrm>
        </p:grpSpPr>
        <p:sp>
          <p:nvSpPr>
            <p:cNvPr id="23" name="Oval 22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1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34510" y="4943475"/>
            <a:ext cx="387985" cy="386080"/>
            <a:chOff x="7761" y="6510"/>
            <a:chExt cx="611" cy="608"/>
          </a:xfrm>
        </p:grpSpPr>
        <p:sp>
          <p:nvSpPr>
            <p:cNvPr id="27" name="Oval 26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3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2193925"/>
            <a:ext cx="3714115" cy="2971165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122170" y="2599690"/>
            <a:ext cx="6690360" cy="998855"/>
          </a:xfrm>
          <a:prstGeom prst="wedgeRectCallout">
            <a:avLst>
              <a:gd name="adj1" fmla="val -49293"/>
              <a:gd name="adj2" fmla="val 92047"/>
            </a:avLst>
          </a:prstGeom>
          <a:solidFill>
            <a:schemeClr val="tx1">
              <a:alpha val="50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1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[meow@catcondo ~]$ cat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2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[meow@catcondo ~]$ tail -n +17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[meow@catcondo ~]$ tail -n 150 log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[meow@catcondo ~]$ cat log $(python belated_evaluation.py &amp;&gt; log)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endParaRPr lang="x-none" altLang="de-DE" sz="1600"/>
          </a:p>
        </p:txBody>
      </p:sp>
      <p:sp>
        <p:nvSpPr>
          <p:cNvPr id="6" name="TextBox 5"/>
          <p:cNvSpPr txBox="1"/>
          <p:nvPr/>
        </p:nvSpPr>
        <p:spPr>
          <a:xfrm>
            <a:off x="4722495" y="3831590"/>
            <a:ext cx="19284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file management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5990" y="4376420"/>
            <a:ext cx="169291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measurement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5990" y="4943475"/>
            <a:ext cx="3338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data processing &amp; plotting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1175" y="1838960"/>
            <a:ext cx="82950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solidFill>
                  <a:srgbClr val="29EB29"/>
                </a:solidFill>
                <a:latin typeface="Consolas" charset="0"/>
                <a:ea typeface="Segoe UI" charset="0"/>
              </a:rPr>
              <a:t>log</a:t>
            </a:r>
            <a:r>
              <a:rPr lang="x-none" altLang="de-DE">
                <a:latin typeface="Segoe UI" charset="0"/>
                <a:ea typeface="Segoe UI" charset="0"/>
              </a:rPr>
              <a:t> is the path to the log file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5809615" y="4765675"/>
            <a:ext cx="2898000" cy="216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Pure ALOHA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57045" y="1800000"/>
            <a:ext cx="5655310" cy="2575779"/>
            <a:chOff x="5981" y="5716"/>
            <a:chExt cx="865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81" y="7052"/>
              <a:ext cx="2414" cy="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14" cy="1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23265" y="5213350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Only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No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95" y="4549775"/>
            <a:ext cx="4037330" cy="18364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6050</Words>
  <Application>Kingsoft Office WPP</Application>
  <PresentationFormat>On-screen Show (4:3)</PresentationFormat>
  <Paragraphs>493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334</cp:revision>
  <dcterms:created xsi:type="dcterms:W3CDTF">2017-12-18T00:21:35Z</dcterms:created>
  <dcterms:modified xsi:type="dcterms:W3CDTF">2017-12-18T00:21:35Z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